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6" r:id="rId9"/>
    <p:sldId id="269" r:id="rId10"/>
    <p:sldId id="270" r:id="rId11"/>
    <p:sldId id="267" r:id="rId12"/>
    <p:sldId id="268" r:id="rId13"/>
  </p:sldIdLst>
  <p:sldSz cx="9144000" cy="6858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50" autoAdjust="0"/>
  </p:normalViewPr>
  <p:slideViewPr>
    <p:cSldViewPr>
      <p:cViewPr>
        <p:scale>
          <a:sx n="100" d="100"/>
          <a:sy n="100" d="100"/>
        </p:scale>
        <p:origin x="300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oreria\Desktop\Ejecucion%20ingresos%20y%20gastos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Rendicion%20cuentas%202018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Rendicion%20cuentas\2019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Rendicion%20cuentas\2019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Rendicion%20cuentas%20comunidad\2020\Libro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ndicion%20cuentas%20comunidad\2024\Ejecucion%20a%20diciembr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Rendicion%20cuentas\2019\Libro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Rendicion%20cuentas%20comunidad\2023\Libro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Rendicion%20cuentas%20comunidad\2024\Ejecucion%20a%20diciembre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Presupuesto</a:t>
            </a:r>
            <a:r>
              <a:rPr lang="es-CO" baseline="0"/>
              <a:t> Defintivo de Ingresos</a:t>
            </a:r>
            <a:endParaRPr lang="es-CO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Recaudo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Recaudo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Recaudo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Recaudo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35515165192043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2975139395677285"/>
          <c:y val="0.20530607643311857"/>
          <c:w val="0.56204602906488599"/>
          <c:h val="0.76083723820036619"/>
        </c:manualLayout>
      </c:layout>
      <c:pieChart>
        <c:varyColors val="1"/>
        <c:ser>
          <c:idx val="0"/>
          <c:order val="0"/>
          <c:tx>
            <c:strRef>
              <c:f>Hoja1!$B$22</c:f>
              <c:strCache>
                <c:ptCount val="1"/>
                <c:pt idx="0">
                  <c:v>Recaudo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D98-424C-8B9F-F7FB1AA154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D98-424C-8B9F-F7FB1AA154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D98-424C-8B9F-F7FB1AA154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D98-424C-8B9F-F7FB1AA154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D98-424C-8B9F-F7FB1AA154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D98-424C-8B9F-F7FB1AA1540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D98-424C-8B9F-F7FB1AA1540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D98-424C-8B9F-F7FB1AA1540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D98-424C-8B9F-F7FB1AA1540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D98-424C-8B9F-F7FB1AA1540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D98-424C-8B9F-F7FB1AA15400}"/>
              </c:ext>
            </c:extLst>
          </c:dPt>
          <c:dLbls>
            <c:dLbl>
              <c:idx val="0"/>
              <c:layout>
                <c:manualLayout>
                  <c:x val="2.5140286474836949E-2"/>
                  <c:y val="-4.618656501156196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98-424C-8B9F-F7FB1AA15400}"/>
                </c:ext>
              </c:extLst>
            </c:dLbl>
            <c:dLbl>
              <c:idx val="1"/>
              <c:layout>
                <c:manualLayout>
                  <c:x val="0.29090902920882755"/>
                  <c:y val="9.237313002312393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98-424C-8B9F-F7FB1AA15400}"/>
                </c:ext>
              </c:extLst>
            </c:dLbl>
            <c:dLbl>
              <c:idx val="2"/>
              <c:layout>
                <c:manualLayout>
                  <c:x val="0.12929290187059003"/>
                  <c:y val="-2.673959026985166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98-424C-8B9F-F7FB1AA15400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D98-424C-8B9F-F7FB1AA15400}"/>
                </c:ext>
              </c:extLst>
            </c:dLbl>
            <c:dLbl>
              <c:idx val="4"/>
              <c:layout>
                <c:manualLayout>
                  <c:x val="-3.2323225467647508E-2"/>
                  <c:y val="0.1823153882035340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98-424C-8B9F-F7FB1AA15400}"/>
                </c:ext>
              </c:extLst>
            </c:dLbl>
            <c:dLbl>
              <c:idx val="5"/>
              <c:layout>
                <c:manualLayout>
                  <c:x val="1.2570143237418474E-2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98-424C-8B9F-F7FB1AA15400}"/>
                </c:ext>
              </c:extLst>
            </c:dLbl>
            <c:dLbl>
              <c:idx val="6"/>
              <c:layout>
                <c:manualLayout>
                  <c:x val="-7.0033655179902926E-2"/>
                  <c:y val="0.1191127202929755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98-424C-8B9F-F7FB1AA15400}"/>
                </c:ext>
              </c:extLst>
            </c:dLbl>
            <c:dLbl>
              <c:idx val="7"/>
              <c:layout>
                <c:manualLayout>
                  <c:x val="-6.1054981438889731E-2"/>
                  <c:y val="-0.12154359213568937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98-424C-8B9F-F7FB1AA15400}"/>
                </c:ext>
              </c:extLst>
            </c:dLbl>
            <c:dLbl>
              <c:idx val="8"/>
              <c:layout>
                <c:manualLayout>
                  <c:x val="-0.1508417188490217"/>
                  <c:y val="7.292615528141361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98-424C-8B9F-F7FB1AA15400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BD98-424C-8B9F-F7FB1AA15400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BD98-424C-8B9F-F7FB1AA1540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Hoja1!$A$23:$A$33</c:f>
              <c:strCache>
                <c:ptCount val="11"/>
                <c:pt idx="0">
                  <c:v>Cafeteria, tienda escolar</c:v>
                </c:pt>
                <c:pt idx="1">
                  <c:v>Certificados y constancias, duplicados actas y diplomas</c:v>
                </c:pt>
                <c:pt idx="2">
                  <c:v>Ciclos nocturnos y sabatinos</c:v>
                </c:pt>
                <c:pt idx="3">
                  <c:v>Calidad</c:v>
                </c:pt>
                <c:pt idx="4">
                  <c:v>Transferencias Fortalecimiento de los Fondos Servicios Educativos</c:v>
                </c:pt>
                <c:pt idx="5">
                  <c:v>Otras tranferencias</c:v>
                </c:pt>
                <c:pt idx="6">
                  <c:v>Rendimientos - Recursos Gratuidad</c:v>
                </c:pt>
                <c:pt idx="7">
                  <c:v>Rendimientos - Recursos Propios</c:v>
                </c:pt>
                <c:pt idx="8">
                  <c:v>Recursos de Balance Gratuidad</c:v>
                </c:pt>
                <c:pt idx="9">
                  <c:v>Recursos de Balance Recursos Propios</c:v>
                </c:pt>
                <c:pt idx="10">
                  <c:v>Otros recursos de balance</c:v>
                </c:pt>
              </c:strCache>
            </c:strRef>
          </c:cat>
          <c:val>
            <c:numRef>
              <c:f>Hoja1!$B$23:$B$33</c:f>
              <c:numCache>
                <c:formatCode>"$"#,##0.00_);[Red]\("$"#,##0.00\)</c:formatCode>
                <c:ptCount val="11"/>
                <c:pt idx="0">
                  <c:v>2430000</c:v>
                </c:pt>
                <c:pt idx="1">
                  <c:v>1694216</c:v>
                </c:pt>
                <c:pt idx="2">
                  <c:v>450000</c:v>
                </c:pt>
                <c:pt idx="3">
                  <c:v>125048753</c:v>
                </c:pt>
                <c:pt idx="4">
                  <c:v>14715934</c:v>
                </c:pt>
                <c:pt idx="5" formatCode="General">
                  <c:v>0</c:v>
                </c:pt>
                <c:pt idx="6">
                  <c:v>752032</c:v>
                </c:pt>
                <c:pt idx="7">
                  <c:v>135536</c:v>
                </c:pt>
                <c:pt idx="8">
                  <c:v>9341797</c:v>
                </c:pt>
                <c:pt idx="9">
                  <c:v>2741089</c:v>
                </c:pt>
                <c:pt idx="10">
                  <c:v>7788122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D98-424C-8B9F-F7FB1AA15400}"/>
            </c:ext>
          </c:extLst>
        </c:ser>
        <c:ser>
          <c:idx val="1"/>
          <c:order val="1"/>
          <c:tx>
            <c:strRef>
              <c:f>Hoja1!$C$22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BD98-424C-8B9F-F7FB1AA154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BD98-424C-8B9F-F7FB1AA154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BD98-424C-8B9F-F7FB1AA154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BD98-424C-8B9F-F7FB1AA154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BD98-424C-8B9F-F7FB1AA154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BD98-424C-8B9F-F7FB1AA1540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BD98-424C-8B9F-F7FB1AA1540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BD98-424C-8B9F-F7FB1AA1540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BD98-424C-8B9F-F7FB1AA1540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BD98-424C-8B9F-F7FB1AA1540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BD98-424C-8B9F-F7FB1AA154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BD98-424C-8B9F-F7FB1AA1540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BD98-424C-8B9F-F7FB1AA1540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BD98-424C-8B9F-F7FB1AA1540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BD98-424C-8B9F-F7FB1AA1540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BD98-424C-8B9F-F7FB1AA1540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2-BD98-424C-8B9F-F7FB1AA1540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4-BD98-424C-8B9F-F7FB1AA1540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6-BD98-424C-8B9F-F7FB1AA1540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BD98-424C-8B9F-F7FB1AA1540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BD98-424C-8B9F-F7FB1AA1540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BD98-424C-8B9F-F7FB1AA154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Hoja1!$A$23:$A$33</c:f>
              <c:strCache>
                <c:ptCount val="11"/>
                <c:pt idx="0">
                  <c:v>Cafeteria, tienda escolar</c:v>
                </c:pt>
                <c:pt idx="1">
                  <c:v>Certificados y constancias, duplicados actas y diplomas</c:v>
                </c:pt>
                <c:pt idx="2">
                  <c:v>Ciclos nocturnos y sabatinos</c:v>
                </c:pt>
                <c:pt idx="3">
                  <c:v>Calidad</c:v>
                </c:pt>
                <c:pt idx="4">
                  <c:v>Transferencias Fortalecimiento de los Fondos Servicios Educativos</c:v>
                </c:pt>
                <c:pt idx="5">
                  <c:v>Otras tranferencias</c:v>
                </c:pt>
                <c:pt idx="6">
                  <c:v>Rendimientos - Recursos Gratuidad</c:v>
                </c:pt>
                <c:pt idx="7">
                  <c:v>Rendimientos - Recursos Propios</c:v>
                </c:pt>
                <c:pt idx="8">
                  <c:v>Recursos de Balance Gratuidad</c:v>
                </c:pt>
                <c:pt idx="9">
                  <c:v>Recursos de Balance Recursos Propios</c:v>
                </c:pt>
                <c:pt idx="10">
                  <c:v>Otros recursos de balance</c:v>
                </c:pt>
              </c:strCache>
            </c:strRef>
          </c:cat>
          <c:val>
            <c:numRef>
              <c:f>Hoja1!$C$23:$C$33</c:f>
              <c:numCache>
                <c:formatCode>0.00%</c:formatCode>
                <c:ptCount val="11"/>
                <c:pt idx="0">
                  <c:v>1.4718577259438348E-2</c:v>
                </c:pt>
                <c:pt idx="1">
                  <c:v>1.0261913205833991E-2</c:v>
                </c:pt>
                <c:pt idx="2">
                  <c:v>2.7256624554515456E-3</c:v>
                </c:pt>
                <c:pt idx="3">
                  <c:v>0.75742375811807516</c:v>
                </c:pt>
                <c:pt idx="4">
                  <c:v>8.9134819557117523E-2</c:v>
                </c:pt>
                <c:pt idx="5">
                  <c:v>0</c:v>
                </c:pt>
                <c:pt idx="6">
                  <c:v>4.5550786393291926E-3</c:v>
                </c:pt>
                <c:pt idx="7">
                  <c:v>8.2094530347129042E-4</c:v>
                </c:pt>
                <c:pt idx="8">
                  <c:v>5.6583522998555298E-2</c:v>
                </c:pt>
                <c:pt idx="9">
                  <c:v>1.6602851943002716E-2</c:v>
                </c:pt>
                <c:pt idx="10">
                  <c:v>4.7172870519724894E-2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BD98-424C-8B9F-F7FB1AA1540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1-4361-912A-79FF7ED662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91-4361-912A-79FF7ED662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91-4361-912A-79FF7ED6625D}"/>
              </c:ext>
            </c:extLst>
          </c:dPt>
          <c:cat>
            <c:strRef>
              <c:f>gastos!$A$34:$A$36</c:f>
              <c:strCache>
                <c:ptCount val="3"/>
                <c:pt idx="0">
                  <c:v>ADQUISICION DE BIENES</c:v>
                </c:pt>
                <c:pt idx="1">
                  <c:v>ADQUISICION DE SERVICIOS</c:v>
                </c:pt>
                <c:pt idx="2">
                  <c:v>INVERSION</c:v>
                </c:pt>
              </c:strCache>
            </c:strRef>
          </c:cat>
          <c:val>
            <c:numRef>
              <c:f>gastos!$B$34:$B$36</c:f>
              <c:numCache>
                <c:formatCode>_-"$"\ * #,##0_-;\-"$"\ * #,##0_-;_-"$"\ * "-"??_-;_-@_-</c:formatCode>
                <c:ptCount val="3"/>
                <c:pt idx="0">
                  <c:v>37328663</c:v>
                </c:pt>
                <c:pt idx="1">
                  <c:v>117000219</c:v>
                </c:pt>
                <c:pt idx="2">
                  <c:v>10552081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91-4361-912A-79FF7ED66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293" cy="4969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816" y="1"/>
            <a:ext cx="2945293" cy="4969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065F6-6D85-47C9-84B6-FF8A518BABBC}" type="datetimeFigureOut">
              <a:rPr lang="es-CO" smtClean="0"/>
              <a:t>5/02/2024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925" y="4714839"/>
            <a:ext cx="5437827" cy="44679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105"/>
            <a:ext cx="2945293" cy="4969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816" y="9428105"/>
            <a:ext cx="2945293" cy="4969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FC3F6-03B2-42BF-8928-5B79C8F0B5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03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FC3F6-03B2-42BF-8928-5B79C8F0B5D5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09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BD83-C2C3-4D3A-BA61-74E9FCAF6186}" type="datetimeFigureOut">
              <a:rPr lang="es-CO" smtClean="0"/>
              <a:pPr/>
              <a:t>5/02/2024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EAFE-E77D-4C80-BFEE-B53FCC471F7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fjoselloredamera.wixsite.com/misiti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6553200" cy="1012825"/>
          </a:xfrm>
        </p:spPr>
        <p:txBody>
          <a:bodyPr>
            <a:normAutofit/>
          </a:bodyPr>
          <a:lstStyle/>
          <a:p>
            <a:r>
              <a:rPr lang="es-CO" sz="3600" dirty="0"/>
              <a:t>INFORME DE GESTIÓN 2023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24000" y="3429000"/>
            <a:ext cx="65532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GESTION ADMINISTRATIVA Y FINANCIERA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524000" y="48768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Yurani</a:t>
            </a: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Gallego Marín</a:t>
            </a:r>
            <a:endParaRPr lang="es-CO" sz="32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Auxiliar</a:t>
            </a:r>
            <a:r>
              <a:rPr kumimoji="0" lang="es-CO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Administrativo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300" baseline="0" dirty="0">
                <a:latin typeface="+mj-lt"/>
                <a:ea typeface="+mj-ea"/>
                <a:cs typeface="+mj-cs"/>
              </a:rPr>
              <a:t> Febrero 2024</a:t>
            </a:r>
            <a:endParaRPr kumimoji="0" lang="es-CO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829625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1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506933-26ED-4FF1-8278-97044D6CD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59646"/>
              </p:ext>
            </p:extLst>
          </p:nvPr>
        </p:nvGraphicFramePr>
        <p:xfrm>
          <a:off x="641350" y="1751631"/>
          <a:ext cx="8229600" cy="1245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524">
                  <a:extLst>
                    <a:ext uri="{9D8B030D-6E8A-4147-A177-3AD203B41FA5}">
                      <a16:colId xmlns:a16="http://schemas.microsoft.com/office/drawing/2014/main" val="526610189"/>
                    </a:ext>
                  </a:extLst>
                </a:gridCol>
                <a:gridCol w="2578261">
                  <a:extLst>
                    <a:ext uri="{9D8B030D-6E8A-4147-A177-3AD203B41FA5}">
                      <a16:colId xmlns:a16="http://schemas.microsoft.com/office/drawing/2014/main" val="2811912310"/>
                    </a:ext>
                  </a:extLst>
                </a:gridCol>
                <a:gridCol w="581628">
                  <a:extLst>
                    <a:ext uri="{9D8B030D-6E8A-4147-A177-3AD203B41FA5}">
                      <a16:colId xmlns:a16="http://schemas.microsoft.com/office/drawing/2014/main" val="4235204943"/>
                    </a:ext>
                  </a:extLst>
                </a:gridCol>
                <a:gridCol w="711843">
                  <a:extLst>
                    <a:ext uri="{9D8B030D-6E8A-4147-A177-3AD203B41FA5}">
                      <a16:colId xmlns:a16="http://schemas.microsoft.com/office/drawing/2014/main" val="2125587467"/>
                    </a:ext>
                  </a:extLst>
                </a:gridCol>
                <a:gridCol w="668438">
                  <a:extLst>
                    <a:ext uri="{9D8B030D-6E8A-4147-A177-3AD203B41FA5}">
                      <a16:colId xmlns:a16="http://schemas.microsoft.com/office/drawing/2014/main" val="3041700891"/>
                    </a:ext>
                  </a:extLst>
                </a:gridCol>
                <a:gridCol w="651076">
                  <a:extLst>
                    <a:ext uri="{9D8B030D-6E8A-4147-A177-3AD203B41FA5}">
                      <a16:colId xmlns:a16="http://schemas.microsoft.com/office/drawing/2014/main" val="3686951198"/>
                    </a:ext>
                  </a:extLst>
                </a:gridCol>
                <a:gridCol w="694481">
                  <a:extLst>
                    <a:ext uri="{9D8B030D-6E8A-4147-A177-3AD203B41FA5}">
                      <a16:colId xmlns:a16="http://schemas.microsoft.com/office/drawing/2014/main" val="1402529811"/>
                    </a:ext>
                  </a:extLst>
                </a:gridCol>
                <a:gridCol w="1623349">
                  <a:extLst>
                    <a:ext uri="{9D8B030D-6E8A-4147-A177-3AD203B41FA5}">
                      <a16:colId xmlns:a16="http://schemas.microsoft.com/office/drawing/2014/main" val="1877137666"/>
                    </a:ext>
                  </a:extLst>
                </a:gridCol>
              </a:tblGrid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CONTRATO  No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OBJETOCONTRATO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FECHA INICIO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INICIAL 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ADICIONES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LIBERACIONES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VIGENTE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NOMBRE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988738842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4143.080.26.46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COMPRA DE MATERIALES PARA BAÑO TRANSICION LFLL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2023/11/21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2.634.422,00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2.634.422,00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JESUS ANTONIO ORDOÑEZ SANDOVAL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861102437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4143.080.26.47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SERVICIO DE PODA LUIS FERNANDO LLOREDA HUERTA Y ALREDEDORES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2023/11/22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JOHN CARLOS NARVAEZ RENGIFO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787541700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4143.080.26.48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INSTALACION DE TUBERIA, SANITARIOS, LAVAMANOS, Y CERAMICA SALON TRANSICION SEDE LUIS FERNANDO LLOREDA ZAMORANO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2023/11/24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1.800.000,00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1.800.000,00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WILLIAM FABIAN SALCEDO GOMEZ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4345757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4143.080.26.49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INSTALACION PUERTAS BAÑO Y BARANADAS SALON TRANSICION SEDE LUIS FERNANDO LLOREDAZAMORANO</a:t>
                      </a:r>
                      <a:endParaRPr lang="es-ES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2023/12/06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1.650.000,00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1.650.000,00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WILLIAM FABIAN SALCEDO GOMEZ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154033740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4143.080.26.50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COMPRA PAPELERIA, BOLSAS BASUYRA Y DESMANCHADOR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2023/12/12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2.018.921,00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2.018.921,00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EDILBERTO TORRES HINCAPIE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80718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51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09600" y="1905000"/>
            <a:ext cx="8001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es-CO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información financiera y contractual  pueden ser consultadas de manera trimestral en la </a:t>
            </a:r>
            <a:r>
              <a:rPr lang="es-CO" sz="3200" dirty="0">
                <a:latin typeface="+mj-lt"/>
                <a:ea typeface="+mj-ea"/>
                <a:cs typeface="+mj-cs"/>
              </a:rPr>
              <a:t>pagina </a:t>
            </a:r>
            <a:r>
              <a:rPr lang="es-CO" sz="3200" dirty="0">
                <a:latin typeface="+mj-lt"/>
                <a:ea typeface="+mj-ea"/>
                <a:cs typeface="+mj-cs"/>
                <a:hlinkClick r:id="rId4"/>
              </a:rPr>
              <a:t>https://iefjoselloredamera.wixsite.com/misitio</a:t>
            </a:r>
            <a:r>
              <a:rPr lang="es-CO" sz="3200" dirty="0">
                <a:latin typeface="+mj-lt"/>
                <a:ea typeface="+mj-ea"/>
                <a:cs typeface="+mj-cs"/>
              </a:rPr>
              <a:t> , menú GESTION FINANCIERA.</a:t>
            </a:r>
            <a:endParaRPr kumimoji="0" lang="es-C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548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09600" y="1905000"/>
            <a:ext cx="8001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CO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28560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50720" y="814386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209800" y="61722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2AC96C-7BCB-40FB-920B-E55546933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61472"/>
              </p:ext>
            </p:extLst>
          </p:nvPr>
        </p:nvGraphicFramePr>
        <p:xfrm>
          <a:off x="457200" y="1347788"/>
          <a:ext cx="8229599" cy="4165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8861">
                  <a:extLst>
                    <a:ext uri="{9D8B030D-6E8A-4147-A177-3AD203B41FA5}">
                      <a16:colId xmlns:a16="http://schemas.microsoft.com/office/drawing/2014/main" val="2396803144"/>
                    </a:ext>
                  </a:extLst>
                </a:gridCol>
                <a:gridCol w="1092674">
                  <a:extLst>
                    <a:ext uri="{9D8B030D-6E8A-4147-A177-3AD203B41FA5}">
                      <a16:colId xmlns:a16="http://schemas.microsoft.com/office/drawing/2014/main" val="2891560686"/>
                    </a:ext>
                  </a:extLst>
                </a:gridCol>
                <a:gridCol w="1180592">
                  <a:extLst>
                    <a:ext uri="{9D8B030D-6E8A-4147-A177-3AD203B41FA5}">
                      <a16:colId xmlns:a16="http://schemas.microsoft.com/office/drawing/2014/main" val="3012446491"/>
                    </a:ext>
                  </a:extLst>
                </a:gridCol>
                <a:gridCol w="1045577">
                  <a:extLst>
                    <a:ext uri="{9D8B030D-6E8A-4147-A177-3AD203B41FA5}">
                      <a16:colId xmlns:a16="http://schemas.microsoft.com/office/drawing/2014/main" val="3103148703"/>
                    </a:ext>
                  </a:extLst>
                </a:gridCol>
                <a:gridCol w="1080115">
                  <a:extLst>
                    <a:ext uri="{9D8B030D-6E8A-4147-A177-3AD203B41FA5}">
                      <a16:colId xmlns:a16="http://schemas.microsoft.com/office/drawing/2014/main" val="4137245633"/>
                    </a:ext>
                  </a:extLst>
                </a:gridCol>
                <a:gridCol w="992199">
                  <a:extLst>
                    <a:ext uri="{9D8B030D-6E8A-4147-A177-3AD203B41FA5}">
                      <a16:colId xmlns:a16="http://schemas.microsoft.com/office/drawing/2014/main" val="912317674"/>
                    </a:ext>
                  </a:extLst>
                </a:gridCol>
                <a:gridCol w="439581">
                  <a:extLst>
                    <a:ext uri="{9D8B030D-6E8A-4147-A177-3AD203B41FA5}">
                      <a16:colId xmlns:a16="http://schemas.microsoft.com/office/drawing/2014/main" val="319245297"/>
                    </a:ext>
                  </a:extLst>
                </a:gridCol>
              </a:tblGrid>
              <a:tr h="18846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EJECUCION PRESUPUESTAL ACTIVA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37262"/>
                  </a:ext>
                </a:extLst>
              </a:tr>
              <a:tr h="18846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ENERO a DICIEMBRE de 2023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908659"/>
                  </a:ext>
                </a:extLst>
              </a:tr>
              <a:tr h="3769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Descripcion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Inicial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Aprobado Definitivo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Aprobado Por ejecutar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Ingresos en Efectivo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Recursos del Balance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Porc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1167116273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>
                          <a:effectLst/>
                        </a:rPr>
                        <a:t>I N G R E S O 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$ 128.555.738,00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$ 165.065.695,00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-$ 31.784,00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$ 145.226.471,00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$ 19.871.008,00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88%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401707187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INGRESOS CORRIENTES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3769357135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Cafeteria, tienda escolar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$ 1.350.000,00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$ 2.430.000,00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$ 2.430.000,00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3113431670"/>
                  </a:ext>
                </a:extLst>
              </a:tr>
              <a:tr h="395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Certificados y constancias, duplicados actas y diplomas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$ 2.000.000,00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$ 2.000.000,00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$ 305.784,00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$ 1.694.216,00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3832715786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Ciclos nocturnos y sabatinos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-$ 450.000,00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$ 450.000,00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4240409577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TRANSFERENCIAS CORRIENTES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$ 124.205.738,00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$ 143.964.687,00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$ 0,00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>
                          <a:effectLst/>
                        </a:rPr>
                        <a:t>$ 139.764.687,00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689198887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Calidad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$ 120.005.738,00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$ 125.048.753,00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$ 125.048.753,00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3831237678"/>
                  </a:ext>
                </a:extLst>
              </a:tr>
              <a:tr h="37692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Transferencias Fortalecimiento de los Fondos Servicios Educativos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$ 14.715.934,00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$ 14.715.934,00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1323546992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Otras tranferencias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$ 4.200.000,00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$ 4.200.000,00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868698859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RECURSOS DEL CAPITAL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3780775867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Rendimientos - Recursos Gratuidad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$ 800.000,00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$ 800.000,00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$ 47.968,00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$ 752.032,00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127911575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Rendimientos - Recursos Propios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$ 200.000,00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$ 64.464,00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$ 135.536,00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68%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684577445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RECURSOS DEL BALANCE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579777132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Recursos de Balance Gratuidad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$ 9.341.797,00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$ 9.341.797,00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2260506975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Recursos de Balance Recursos Propios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$ 2.741.089,00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$ 2.741.089,00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1550511313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Otros recursos de balance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$ 7.788.122,00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$ 7.788.122,00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/>
                </a:tc>
                <a:extLst>
                  <a:ext uri="{0D108BD9-81ED-4DB2-BD59-A6C34878D82A}">
                    <a16:rowId xmlns:a16="http://schemas.microsoft.com/office/drawing/2014/main" val="40787670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795336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4 Gráfico"/>
          <p:cNvGraphicFramePr/>
          <p:nvPr>
            <p:extLst>
              <p:ext uri="{D42A27DB-BD31-4B8C-83A1-F6EECF244321}">
                <p14:modId xmlns:p14="http://schemas.microsoft.com/office/powerpoint/2010/main" val="941615488"/>
              </p:ext>
            </p:extLst>
          </p:nvPr>
        </p:nvGraphicFramePr>
        <p:xfrm>
          <a:off x="533400" y="1828800"/>
          <a:ext cx="3733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 Título"/>
          <p:cNvSpPr txBox="1">
            <a:spLocks/>
          </p:cNvSpPr>
          <p:nvPr/>
        </p:nvSpPr>
        <p:spPr>
          <a:xfrm>
            <a:off x="23622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1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207034"/>
              </p:ext>
            </p:extLst>
          </p:nvPr>
        </p:nvGraphicFramePr>
        <p:xfrm>
          <a:off x="1889760" y="1828800"/>
          <a:ext cx="5410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85456"/>
              </p:ext>
            </p:extLst>
          </p:nvPr>
        </p:nvGraphicFramePr>
        <p:xfrm>
          <a:off x="2057400" y="1905000"/>
          <a:ext cx="4953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15823"/>
              </p:ext>
            </p:extLst>
          </p:nvPr>
        </p:nvGraphicFramePr>
        <p:xfrm>
          <a:off x="1752600" y="1981200"/>
          <a:ext cx="5562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007528"/>
              </p:ext>
            </p:extLst>
          </p:nvPr>
        </p:nvGraphicFramePr>
        <p:xfrm>
          <a:off x="1752600" y="1752600"/>
          <a:ext cx="5562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5841E411-062A-493C-B7CA-3EDCAC16E4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007233"/>
              </p:ext>
            </p:extLst>
          </p:nvPr>
        </p:nvGraphicFramePr>
        <p:xfrm>
          <a:off x="1295400" y="1390650"/>
          <a:ext cx="6736557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822005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209800" y="63246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1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B48ED59-6A37-41D0-85F0-F11E6F2D0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479588"/>
              </p:ext>
            </p:extLst>
          </p:nvPr>
        </p:nvGraphicFramePr>
        <p:xfrm>
          <a:off x="1018859" y="1357645"/>
          <a:ext cx="7012471" cy="452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9829">
                  <a:extLst>
                    <a:ext uri="{9D8B030D-6E8A-4147-A177-3AD203B41FA5}">
                      <a16:colId xmlns:a16="http://schemas.microsoft.com/office/drawing/2014/main" val="254434007"/>
                    </a:ext>
                  </a:extLst>
                </a:gridCol>
                <a:gridCol w="874620">
                  <a:extLst>
                    <a:ext uri="{9D8B030D-6E8A-4147-A177-3AD203B41FA5}">
                      <a16:colId xmlns:a16="http://schemas.microsoft.com/office/drawing/2014/main" val="2312555754"/>
                    </a:ext>
                  </a:extLst>
                </a:gridCol>
                <a:gridCol w="929283">
                  <a:extLst>
                    <a:ext uri="{9D8B030D-6E8A-4147-A177-3AD203B41FA5}">
                      <a16:colId xmlns:a16="http://schemas.microsoft.com/office/drawing/2014/main" val="2458391429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1267171795"/>
                    </a:ext>
                  </a:extLst>
                </a:gridCol>
                <a:gridCol w="976137">
                  <a:extLst>
                    <a:ext uri="{9D8B030D-6E8A-4147-A177-3AD203B41FA5}">
                      <a16:colId xmlns:a16="http://schemas.microsoft.com/office/drawing/2014/main" val="2820166013"/>
                    </a:ext>
                  </a:extLst>
                </a:gridCol>
                <a:gridCol w="406073">
                  <a:extLst>
                    <a:ext uri="{9D8B030D-6E8A-4147-A177-3AD203B41FA5}">
                      <a16:colId xmlns:a16="http://schemas.microsoft.com/office/drawing/2014/main" val="3014621692"/>
                    </a:ext>
                  </a:extLst>
                </a:gridCol>
              </a:tblGrid>
              <a:tr h="15086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</a:rPr>
                        <a:t>EJECUCION PRESUPUESTAL GASTOS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14316"/>
                  </a:ext>
                </a:extLst>
              </a:tr>
              <a:tr h="15086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>
                          <a:effectLst/>
                        </a:rPr>
                        <a:t>ENERO a DICIEMBRE de 2023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271966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Descripcion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Inicial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Definitivo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Por Afectar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Pagos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 % </a:t>
                      </a:r>
                      <a:r>
                        <a:rPr lang="es-CO" sz="900" b="1" u="none" strike="noStrike" dirty="0" err="1">
                          <a:effectLst/>
                        </a:rPr>
                        <a:t>Ejec</a:t>
                      </a:r>
                      <a:r>
                        <a:rPr lang="es-CO" sz="900" b="1" u="none" strike="noStrike" dirty="0">
                          <a:effectLst/>
                        </a:rPr>
                        <a:t>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690778289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GASTOS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128.555.738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165.065.695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184.732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164.880.963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u="none" strike="noStrike" dirty="0">
                          <a:effectLst/>
                        </a:rPr>
                        <a:t>100%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175916618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FUNCIONAMIENTO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115.605.738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154.513.614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184.732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154.328.882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u="none" strike="noStrike" dirty="0">
                          <a:effectLst/>
                        </a:rPr>
                        <a:t>100%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68428088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ADQUISICION DE BIENES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19.500.000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37.379.795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  51.132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  37.328.663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u="none" strike="noStrike" dirty="0">
                          <a:effectLst/>
                        </a:rPr>
                        <a:t>100%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79770129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Maquinaria de informatica y sus partes, piezas y accesorios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886898092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Aparatos transmisores de television y radio, television, vid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950.000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950.000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1816568740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Muebles del tipo utilizado en la oficina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500.000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386882435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Otros muebles N.C.P.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720.000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720.000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697981528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Instrumentos musicales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1.120.000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1.120.000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874804513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Materiales y suministros institucionales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7.000.000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6.350.673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31.132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6.319.541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351286669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Materiales y suministros institucionales metalicos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10.000.000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28.239.122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20.000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28.219.122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426047291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ADQUISICION DE SERVICIOS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96.105.738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117.133.819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133.600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117.000.219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u="none" strike="noStrike" dirty="0">
                          <a:effectLst/>
                        </a:rPr>
                        <a:t>100%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98855566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Comunicaciones y transporte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1.750.000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291883619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Servicio agua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156.190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156.190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4222409254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Gastos bancarios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300.000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360.449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133.565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226.884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63%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139764515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Honorarios profesionales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13.000.000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15.600.000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15.600.000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952523138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Remuneracion por servicios tecnicos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31.000.000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28.387.630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28.387.630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93523097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Impresos y publicaciones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7.400.000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3.652.705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3.652.705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477990759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 de mantenimiento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27.505.738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50.905.000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50.905.000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959118353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Servicios de Telefonia fija, acceso y utilizacion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550.000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202.245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35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202.210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530451177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Servicios de Telefonia celular - telecomunicaciones moviles,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1.200.000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1.194.600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1.194.600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219643184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Servicios basicos de Internet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2.200.000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2.040.000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2.040.000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1185200054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Servicio de soporte y actualizacion software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4.200.000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7.951.000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7.951.000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599360991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Servicio uso portal academico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7.000.000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6.684.000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6.684.000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394479563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INVERSION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12.950.000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10.552.081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           -  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>
                          <a:effectLst/>
                        </a:rPr>
                        <a:t> $            10.552.081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u="none" strike="noStrike" dirty="0">
                          <a:effectLst/>
                        </a:rPr>
                        <a:t>100%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2350840240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Dotacion institucional de material y medios pedagogicos para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500.000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3282282292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Sostenimiento de semovientes y proyectos pedagogicos product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1.000.000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3.050.000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3.050.000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1701709530"/>
                  </a:ext>
                </a:extLst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Actividades Pedagogicas (proyectos institucionales)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11.450.000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7.502.081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       -  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$              7.502.081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 dirty="0">
                          <a:effectLst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2" marR="5202" marT="5202" marB="0" anchor="b"/>
                </a:tc>
                <a:extLst>
                  <a:ext uri="{0D108BD9-81ED-4DB2-BD59-A6C34878D82A}">
                    <a16:rowId xmlns:a16="http://schemas.microsoft.com/office/drawing/2014/main" val="8330718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58340" y="829625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8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1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650938"/>
              </p:ext>
            </p:extLst>
          </p:nvPr>
        </p:nvGraphicFramePr>
        <p:xfrm>
          <a:off x="1905000" y="2743200"/>
          <a:ext cx="5638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C4C55BD-71E4-F6E5-870F-476455731E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8515"/>
              </p:ext>
            </p:extLst>
          </p:nvPr>
        </p:nvGraphicFramePr>
        <p:xfrm>
          <a:off x="2019300" y="1888674"/>
          <a:ext cx="5638800" cy="382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E9104FC8-D3CA-405B-8F8B-993ABCF07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289048"/>
              </p:ext>
            </p:extLst>
          </p:nvPr>
        </p:nvGraphicFramePr>
        <p:xfrm>
          <a:off x="1856800" y="1862568"/>
          <a:ext cx="5867399" cy="408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58340" y="863312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5 CuadroTexto"/>
          <p:cNvSpPr txBox="1">
            <a:spLocks noChangeArrowheads="1"/>
          </p:cNvSpPr>
          <p:nvPr/>
        </p:nvSpPr>
        <p:spPr bwMode="auto">
          <a:xfrm>
            <a:off x="2361247" y="1441812"/>
            <a:ext cx="48244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CO" altLang="es-CO" sz="1600" dirty="0"/>
              <a:t>RECURSOS DEL BALANCE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3E9D82-2DB1-46F5-B126-FF5E9AFBA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35733"/>
              </p:ext>
            </p:extLst>
          </p:nvPr>
        </p:nvGraphicFramePr>
        <p:xfrm>
          <a:off x="457200" y="1872962"/>
          <a:ext cx="8229600" cy="2867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018">
                  <a:extLst>
                    <a:ext uri="{9D8B030D-6E8A-4147-A177-3AD203B41FA5}">
                      <a16:colId xmlns:a16="http://schemas.microsoft.com/office/drawing/2014/main" val="730099370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3585556527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500" b="1" u="none" strike="noStrike">
                          <a:effectLst/>
                        </a:rPr>
                        <a:t>Descripción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500" b="1" u="none" strike="noStrike" dirty="0">
                          <a:effectLst/>
                        </a:rPr>
                        <a:t>Saldo a Dic-23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196099298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>
                          <a:effectLst/>
                        </a:rPr>
                        <a:t>Saldo cuenta de ahorros gratuidad 560-72176-3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 dirty="0">
                          <a:effectLst/>
                        </a:rPr>
                        <a:t>999.764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86477636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 dirty="0">
                          <a:effectLst/>
                        </a:rPr>
                        <a:t>Saldo cuenta de ahorros pagadora gratuidad 560-26868-2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>
                          <a:effectLst/>
                        </a:rPr>
                        <a:t>2.653.717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1496558188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>
                          <a:effectLst/>
                        </a:rPr>
                        <a:t>Saldo cuenta de ahorros Recursos Propios 560-23499-9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>
                          <a:effectLst/>
                        </a:rPr>
                        <a:t>900.496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420245536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b="1" u="none" strike="noStrike">
                          <a:effectLst/>
                        </a:rPr>
                        <a:t>Total cuentas bancarias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b="1" u="none" strike="noStrike" dirty="0">
                          <a:effectLst/>
                        </a:rPr>
                        <a:t>4.553.977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04419995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>
                          <a:effectLst/>
                        </a:rPr>
                        <a:t>(-) Pasivos (impuestos DIAN, Estampillas Municipales y Departamentales)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>
                          <a:effectLst/>
                        </a:rPr>
                        <a:t>2.337.461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069341949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b="1" u="none" strike="noStrike">
                          <a:effectLst/>
                        </a:rPr>
                        <a:t>Saldo Disponible</a:t>
                      </a:r>
                      <a:endParaRPr lang="es-CO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b="1" u="none" strike="noStrike" dirty="0">
                          <a:effectLst/>
                        </a:rPr>
                        <a:t>2.216.516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643994449"/>
                  </a:ext>
                </a:extLst>
              </a:tr>
              <a:tr h="50470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>
                          <a:effectLst/>
                        </a:rPr>
                        <a:t>Giro realizado el Municipio el 13 de diciembre de 2023 con destinacion especifica según Resolucion 4143.010.21.0.06602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>
                          <a:effectLst/>
                        </a:rPr>
                        <a:t>2.000.000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2526736050"/>
                  </a:ext>
                </a:extLst>
              </a:tr>
              <a:tr h="2553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u="none" strike="noStrike" dirty="0">
                          <a:effectLst/>
                        </a:rPr>
                        <a:t>Saldo de libre </a:t>
                      </a:r>
                      <a:r>
                        <a:rPr lang="es-ES" sz="1500" u="none" strike="noStrike" dirty="0" err="1">
                          <a:effectLst/>
                        </a:rPr>
                        <a:t>destinacion</a:t>
                      </a:r>
                      <a:r>
                        <a:rPr lang="es-ES" sz="1500" u="none" strike="noStrike" dirty="0">
                          <a:effectLst/>
                        </a:rPr>
                        <a:t> Decreto 1075 de 2015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500" u="none" strike="noStrike" dirty="0">
                          <a:effectLst/>
                        </a:rPr>
                        <a:t>216.516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5938" marB="0" anchor="b"/>
                </a:tc>
                <a:extLst>
                  <a:ext uri="{0D108BD9-81ED-4DB2-BD59-A6C34878D82A}">
                    <a16:rowId xmlns:a16="http://schemas.microsoft.com/office/drawing/2014/main" val="41462753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F8AF984-B4BF-4476-BE8F-91531AA02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11422"/>
              </p:ext>
            </p:extLst>
          </p:nvPr>
        </p:nvGraphicFramePr>
        <p:xfrm>
          <a:off x="457200" y="1568450"/>
          <a:ext cx="8229600" cy="3722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318">
                  <a:extLst>
                    <a:ext uri="{9D8B030D-6E8A-4147-A177-3AD203B41FA5}">
                      <a16:colId xmlns:a16="http://schemas.microsoft.com/office/drawing/2014/main" val="252833791"/>
                    </a:ext>
                  </a:extLst>
                </a:gridCol>
                <a:gridCol w="2582347">
                  <a:extLst>
                    <a:ext uri="{9D8B030D-6E8A-4147-A177-3AD203B41FA5}">
                      <a16:colId xmlns:a16="http://schemas.microsoft.com/office/drawing/2014/main" val="1496434229"/>
                    </a:ext>
                  </a:extLst>
                </a:gridCol>
                <a:gridCol w="580376">
                  <a:extLst>
                    <a:ext uri="{9D8B030D-6E8A-4147-A177-3AD203B41FA5}">
                      <a16:colId xmlns:a16="http://schemas.microsoft.com/office/drawing/2014/main" val="1742128508"/>
                    </a:ext>
                  </a:extLst>
                </a:gridCol>
                <a:gridCol w="710797">
                  <a:extLst>
                    <a:ext uri="{9D8B030D-6E8A-4147-A177-3AD203B41FA5}">
                      <a16:colId xmlns:a16="http://schemas.microsoft.com/office/drawing/2014/main" val="1217184062"/>
                    </a:ext>
                  </a:extLst>
                </a:gridCol>
                <a:gridCol w="671671">
                  <a:extLst>
                    <a:ext uri="{9D8B030D-6E8A-4147-A177-3AD203B41FA5}">
                      <a16:colId xmlns:a16="http://schemas.microsoft.com/office/drawing/2014/main" val="2989206780"/>
                    </a:ext>
                  </a:extLst>
                </a:gridCol>
                <a:gridCol w="652108">
                  <a:extLst>
                    <a:ext uri="{9D8B030D-6E8A-4147-A177-3AD203B41FA5}">
                      <a16:colId xmlns:a16="http://schemas.microsoft.com/office/drawing/2014/main" val="1329548624"/>
                    </a:ext>
                  </a:extLst>
                </a:gridCol>
                <a:gridCol w="691234">
                  <a:extLst>
                    <a:ext uri="{9D8B030D-6E8A-4147-A177-3AD203B41FA5}">
                      <a16:colId xmlns:a16="http://schemas.microsoft.com/office/drawing/2014/main" val="654558417"/>
                    </a:ext>
                  </a:extLst>
                </a:gridCol>
                <a:gridCol w="1623749">
                  <a:extLst>
                    <a:ext uri="{9D8B030D-6E8A-4147-A177-3AD203B41FA5}">
                      <a16:colId xmlns:a16="http://schemas.microsoft.com/office/drawing/2014/main" val="768161021"/>
                    </a:ext>
                  </a:extLst>
                </a:gridCol>
              </a:tblGrid>
              <a:tr h="12587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</a:rPr>
                        <a:t>CONTRATO DE GASTOS ENERO A DICIEMBRE 2023</a:t>
                      </a:r>
                      <a:endParaRPr lang="es-ES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5603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CONTRATO  No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OBJETOCONTRATO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FECHA INICIO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INICIAL 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ADICIONES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LIBERACIONES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VIGENTE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NOMBRE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892562765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SERVICIO DE APOYO TECNICO EN GESTION DIRECTIVA FEBRERO A MARZO DE 2023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2023/02/10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3.800.000,00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3.800.000,00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 MARTINEZ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910708298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ACTUALIZACION CONTABLE ENERO Y ASESORIA CONTABLE FEBRERO A MARZO DE 2023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2023/02/10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3.900.000,00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3.900.000,00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YOLANDA GIRON CARDONA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010271470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SUMINISTRO DE MATERIALES PARA REPARACIONES LOCATIVAS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2023/02/13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271.500,00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3.228.500,00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ARTEAGA ABADIA GUSTAVO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996376957"/>
                  </a:ext>
                </a:extLst>
              </a:tr>
              <a:tr h="46269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REPARACIONES LOCATIVAS CAMBIO LAMPARAS LED Y VIDRIOS SEDE PRINCIPAL, CAMBIO LAMPARAS Y ARREGLO GOTERA SEDE BOYACA, ARREGLO TOMACORRIENTES Y ARREGLOS ELECTRICOS VARIOS SEDE LUIS FERNANDO LLOREDAN ZAMORANO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2023/02/28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3.130.000,00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3.130.000,00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 ROSERO EDGAR EFRAIN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047286317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4143.080.26.7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SERVICIO DE INTERNET AREA ADMINISTRATIVA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2023/03/07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2.040.000,00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2.040.000,00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INTERMAX TELECOMUNICACIONES S.A.S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4230662771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COMPRA RESMAS Y PAPEL HIGIENICO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2023/03/08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1.309.394,00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1.309.394,00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EDILBERTO TORRES HINCAPIE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00856593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ARREGLOS LOCATIVOS VARIOS Y SOLDADURA SEDE PRINCIPAL, SEDE LUIS FERNANDO LLOREDA Y SEDE BOYACA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2023/03/13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5.990.000,00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5.990.000,00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ROBINSON FERNANDO BAHOS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4161255566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SERVICIO DE GUADAÑA Y PODA ZONA VERDE SEDE CENTRAL, LUIS FERNANDO LLOREDA ZAMORANO Y BOYACA, ADECUACION BAJANTE ANDEN PORTERIA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2023/03/15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2.020.000,00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JOHN CARLOS NARVAEZ RENGIFO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570609357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LICENCIAMIENTO DE COMPUTACION EN NUBE PRIVADA DEL PORTAL DE SERVICIOS EDUCATIVOS ZETI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2023/03/15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6.684.000,00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6.684.000,00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COMERCIALIZADORA DE PORTALES EDUCATIVOS S.A.S.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887805845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COMPRA DE SPRAY PINTURA EN AEROSOL ENMARCADO DENTRO DEL PROYECTO PESCC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2023/03/21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294.525,00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294.525,00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GRUPO EMPRESARIAL SERVER S.A.S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553954284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SERVICIO DE APOYO TECNICO EN GESTION DIRECTIVA ABRIL A DICIEMBRE DE 2023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2023/04/10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17.100.000,00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17.100.000,00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 MARTINEZ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259307329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ASESORIA CONTABLE ABRIL A DICIEMBRE DE 2023.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2023/04/10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11.700.000,00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11.700.000,00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YOLANDA GIRON CARDONA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507003006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SUMINISTRO DE MATERIALES PARA MMTO Y REPARACIONES LOCATIVAS, ALIMENTOS GALLINAS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2023/04/11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10.000.000,00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101.500,00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9.898.500,00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ARTEAGA ABADIA GUSTAVO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23158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1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C230DE-D746-4B40-AF6B-C4407A017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66402"/>
              </p:ext>
            </p:extLst>
          </p:nvPr>
        </p:nvGraphicFramePr>
        <p:xfrm>
          <a:off x="457200" y="1504950"/>
          <a:ext cx="8229600" cy="3848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524">
                  <a:extLst>
                    <a:ext uri="{9D8B030D-6E8A-4147-A177-3AD203B41FA5}">
                      <a16:colId xmlns:a16="http://schemas.microsoft.com/office/drawing/2014/main" val="2146233856"/>
                    </a:ext>
                  </a:extLst>
                </a:gridCol>
                <a:gridCol w="2578261">
                  <a:extLst>
                    <a:ext uri="{9D8B030D-6E8A-4147-A177-3AD203B41FA5}">
                      <a16:colId xmlns:a16="http://schemas.microsoft.com/office/drawing/2014/main" val="822162065"/>
                    </a:ext>
                  </a:extLst>
                </a:gridCol>
                <a:gridCol w="581628">
                  <a:extLst>
                    <a:ext uri="{9D8B030D-6E8A-4147-A177-3AD203B41FA5}">
                      <a16:colId xmlns:a16="http://schemas.microsoft.com/office/drawing/2014/main" val="2626714567"/>
                    </a:ext>
                  </a:extLst>
                </a:gridCol>
                <a:gridCol w="711843">
                  <a:extLst>
                    <a:ext uri="{9D8B030D-6E8A-4147-A177-3AD203B41FA5}">
                      <a16:colId xmlns:a16="http://schemas.microsoft.com/office/drawing/2014/main" val="3242839632"/>
                    </a:ext>
                  </a:extLst>
                </a:gridCol>
                <a:gridCol w="668438">
                  <a:extLst>
                    <a:ext uri="{9D8B030D-6E8A-4147-A177-3AD203B41FA5}">
                      <a16:colId xmlns:a16="http://schemas.microsoft.com/office/drawing/2014/main" val="1204079422"/>
                    </a:ext>
                  </a:extLst>
                </a:gridCol>
                <a:gridCol w="651076">
                  <a:extLst>
                    <a:ext uri="{9D8B030D-6E8A-4147-A177-3AD203B41FA5}">
                      <a16:colId xmlns:a16="http://schemas.microsoft.com/office/drawing/2014/main" val="3325759514"/>
                    </a:ext>
                  </a:extLst>
                </a:gridCol>
                <a:gridCol w="694481">
                  <a:extLst>
                    <a:ext uri="{9D8B030D-6E8A-4147-A177-3AD203B41FA5}">
                      <a16:colId xmlns:a16="http://schemas.microsoft.com/office/drawing/2014/main" val="1638594914"/>
                    </a:ext>
                  </a:extLst>
                </a:gridCol>
                <a:gridCol w="1623349">
                  <a:extLst>
                    <a:ext uri="{9D8B030D-6E8A-4147-A177-3AD203B41FA5}">
                      <a16:colId xmlns:a16="http://schemas.microsoft.com/office/drawing/2014/main" val="2967897352"/>
                    </a:ext>
                  </a:extLst>
                </a:gridCol>
              </a:tblGrid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CONTRATO  No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OBJETOCONTRATO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FECHA INICIO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INICIAL 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ADICIONES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LIBERACIONES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effectLst/>
                        </a:rPr>
                        <a:t>VALOR VIGENTE</a:t>
                      </a:r>
                      <a:endParaRPr lang="es-CO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NOMBRE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244777798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COMPRA DE UN BAFLE PARA CLASES DE DANZA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2023/04/19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COMERCIALIZADORA ASSEMBLER S.A.S</a:t>
                      </a:r>
                      <a:endParaRPr lang="pt-B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306957790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4143.080.26.17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COMPRA DE INSTRUMENTOS PARA LA CLASE DE MUSICA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2023/04/20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1.120.000,00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1.120.000,00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SANDRA LORENA GORDILLO HERNANDEZ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370296511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REVISION E INSTALACION 12 TELEVISORES, INCLUIDO MATERIAL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2023/04/25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2.400.000,00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2.400.000,00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 ROSERO EDGAR EFRAIN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758756455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4143.080.26.19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MANTENIMIENTO ELECTRICO SEDE CENTRAL Y FRANCISCO MIRANDA, ACOMETIDAS SEDE LUIS FERNANDO LLOREDA, MOTOBOMBA SEDE BOYACA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2023/04/25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2.365.000,00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2.365.000,00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 ROSERO EDGAR EFRAIN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253178415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REPARACION Y REPOTENCIACION EQUIPOS COMPUTO, 8 PORTATILES, 3 TORRES Y 1 VIDEO BEAN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2023/05/02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4.105.000,00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4.005.000,00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MORALES HOYOS CRISTIAN ANTONIO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305038052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MANTENIMIENOS SEDES CENTRAL, LUIS FERANNDO LLOREDA, FRANCISCO MIRANDA, BOYACA, NUEVA SAN FRANCISCO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2023/05/04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4.930.000,00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4.930.000,00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ROBINSON FERNANDO BAHOS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036231971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SUMINISTRO DE RECARGA DE TONER Y TINTAS IMPRESORAS VIGENCIA 2023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2023/05/11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3.000.000,00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542.630,00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3.542.630,00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DF PRINTERS SOCIEDAD POR ACCIONES SIMPLIFICADA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101600032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REFRIGERIOS PARA ACTIVIDADES PEDAGOGICAS 2023</a:t>
                      </a:r>
                      <a:endParaRPr lang="pt-B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2023/05/15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178.100,00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321.900,00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FIAT ARENAS ANUAR FELIPE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987260781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ELABORACION DE AVISOS Y SELLOS AUTOMATICOS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2023/05/23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410.550,00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410.550,00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BEATRIZ ELENA ZAPATA TABARES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850796640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MANTENIMEINTOS ELETRICOS Y GENERALES, TECHO SEDE PRINCIPAL Y SEDES SECUNDARIAS, MOTOBOMBA SEDE BOYACA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2023/06/20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8.000.000,00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1.300.000,00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9.300.000,00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 ROSERO EDGAR EFRAIN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63234696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MANTENIMIENTO LOCATIVO Y SOLDADURA SEDE CENTRAL, LUIS FERNANDO LLOREDA, FRANCISCO MIRANDA, BOYACA, IGNACIO HERRERA Y VERGARA Y NUEVA SAN FRANCISCO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2023/06/22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9.000.000,00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9.000.000,00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ROBINSON FERNANDO BAHOS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185510301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4143.080.26.27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LIMPIEZA TRAMPA DE GRASA Y POZO SEPTICO SEDE FRANCISCO MIRANDA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2023/07/18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ROSMAYRA ROSARIO HERNANDEZ NAVIA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23733945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COMPRA DE JUEGOS DIDACTICOS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2023/07/31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2.240.150,00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2.240.150,00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EL UNIVERSO DE LAS SORPRESAS SAS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504690686"/>
                  </a:ext>
                </a:extLst>
              </a:tr>
              <a:tr h="12587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4143.080.26.29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EMPASTADO DE 12 LIBROS DE NOTAS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2023/08/02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299.880,00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299.880,00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COMPUSERVIX LTDA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1372972508"/>
                  </a:ext>
                </a:extLst>
              </a:tr>
              <a:tr h="46269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4143.080.26.30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IMPLEMENTACION DE LOS COMPLEMENTOS DEL SOFTWARE ASCII CONCILIACION BANCARIA, INFORMES GERENCIALES Y LA INTEGRACION DE COMPRAS DE ACTIVOS FIJOS, EN LOS MODULOS CONTABILIDAD Y PRESUPUESTOS Y ACTIVOS FIJOS.</a:t>
                      </a:r>
                      <a:endParaRPr lang="es-E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2023/08/08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2.750.000,00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2.750.000,00  $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ASESORIAS Y SISTEMAS COMPUTARIZADOS S.A.S.</a:t>
                      </a:r>
                      <a:endParaRPr lang="es-ES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1" marR="4341" marT="4341" marB="0" anchor="b"/>
                </a:tc>
                <a:extLst>
                  <a:ext uri="{0D108BD9-81ED-4DB2-BD59-A6C34878D82A}">
                    <a16:rowId xmlns:a16="http://schemas.microsoft.com/office/drawing/2014/main" val="351331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35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905000" y="3810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Institución Educativa Técnica Agro -Ambiental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981200" y="990600"/>
            <a:ext cx="58674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600" noProof="0" dirty="0">
                <a:latin typeface="+mj-lt"/>
                <a:ea typeface="+mj-ea"/>
                <a:cs typeface="+mj-cs"/>
              </a:rPr>
              <a:t>FRANCISCO JOSE LLOREDA MERA</a:t>
            </a: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286000" y="6248400"/>
            <a:ext cx="5105400" cy="3048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Formando</a:t>
            </a:r>
            <a:r>
              <a:rPr kumimoji="0" lang="es-CO" sz="1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líderes comprometidos con su Entorno Rural</a:t>
            </a:r>
            <a:endParaRPr kumimoji="0" lang="es-CO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372"/>
            <a:ext cx="990600" cy="962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9080" y="4572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81398F-74E6-4C7E-9CDA-6236652D9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29721"/>
              </p:ext>
            </p:extLst>
          </p:nvPr>
        </p:nvGraphicFramePr>
        <p:xfrm>
          <a:off x="457200" y="1808163"/>
          <a:ext cx="8229599" cy="3242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636">
                  <a:extLst>
                    <a:ext uri="{9D8B030D-6E8A-4147-A177-3AD203B41FA5}">
                      <a16:colId xmlns:a16="http://schemas.microsoft.com/office/drawing/2014/main" val="4235193827"/>
                    </a:ext>
                  </a:extLst>
                </a:gridCol>
                <a:gridCol w="2424793">
                  <a:extLst>
                    <a:ext uri="{9D8B030D-6E8A-4147-A177-3AD203B41FA5}">
                      <a16:colId xmlns:a16="http://schemas.microsoft.com/office/drawing/2014/main" val="2001617197"/>
                    </a:ext>
                  </a:extLst>
                </a:gridCol>
                <a:gridCol w="547007">
                  <a:extLst>
                    <a:ext uri="{9D8B030D-6E8A-4147-A177-3AD203B41FA5}">
                      <a16:colId xmlns:a16="http://schemas.microsoft.com/office/drawing/2014/main" val="4018802429"/>
                    </a:ext>
                  </a:extLst>
                </a:gridCol>
                <a:gridCol w="669471">
                  <a:extLst>
                    <a:ext uri="{9D8B030D-6E8A-4147-A177-3AD203B41FA5}">
                      <a16:colId xmlns:a16="http://schemas.microsoft.com/office/drawing/2014/main" val="7320883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475255462"/>
                    </a:ext>
                  </a:extLst>
                </a:gridCol>
                <a:gridCol w="612321">
                  <a:extLst>
                    <a:ext uri="{9D8B030D-6E8A-4147-A177-3AD203B41FA5}">
                      <a16:colId xmlns:a16="http://schemas.microsoft.com/office/drawing/2014/main" val="370586341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151138008"/>
                    </a:ext>
                  </a:extLst>
                </a:gridCol>
                <a:gridCol w="1526721">
                  <a:extLst>
                    <a:ext uri="{9D8B030D-6E8A-4147-A177-3AD203B41FA5}">
                      <a16:colId xmlns:a16="http://schemas.microsoft.com/office/drawing/2014/main" val="3516781501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3469041309"/>
                    </a:ext>
                  </a:extLst>
                </a:gridCol>
              </a:tblGrid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CONTRATO  No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OBJETOCONTRATO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FECHA INICIO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VALOR INICIAL 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ADICIONES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LIBERACIONES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VALOR VIGENTE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u="none" strike="noStrike">
                          <a:effectLst/>
                        </a:rPr>
                        <a:t>NOMBRE</a:t>
                      </a:r>
                      <a:endParaRPr lang="es-C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955504518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4143.080.26.31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COMPRA PAPELERIA Y PAPEL HIGIENICO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2023/08/11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1.702.882,00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1.702.882,00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EDILBERTO TORRES HINCAPIE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079733432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4143.080.26.32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LIMPIEZA TRAMPA DE GRASAS SEDE CENTRAL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2023/08/15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WILLIAM FABIAN SALCEDO GOMEZ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095572957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4143.080.26.33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REPARACION IMPRESORA EPSON L6191 LAVADA DE SISTEMA DE TINTA CAMBIO POR TINTA ORIGINAL CAMBIO DE CABEZAL NUEVO ORIGINAL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2023/10/02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AVENDAÑO GONZALEZ JORGE ARIEL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370372958"/>
                  </a:ext>
                </a:extLst>
              </a:tr>
              <a:tr h="435156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4143.080.26.34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MANTENIMIENTO Y SOPORTE TECNICO DEL SOFTWARE ASCII, MODULOS CONTABILIDAD Y PRESUPUESTO, EMISION DOCUMENTOS, ACTIVOS FIJOS Y FACTURACION  RMCOBOL RUNTIME SYSTEM WINDOWS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2023/10/06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5.201.000,00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5.201.000,00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ASESORIAS Y SISTEMAS COMPUTARIZADOS S.A.S.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495864"/>
                  </a:ext>
                </a:extLst>
              </a:tr>
              <a:tr h="219619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4143.080.26.35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MANTENIMIENTOS LOCATIVOS SEDE IGNACIO HERRERA Y VERGARA Y NUEVA SAN FRANCISCO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2023/10/06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WILLIAM FABIAN SALCEDO GOMEZ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632317020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4143.080.26.36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SERVICIO DE APOYO TECNICO EN EVALUACION DE DESEMPEÑO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2023/10/11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2.000.000,00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2.000.000,00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DANIELA MARTINEZ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606137996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4143.080.26.37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DIPLOMAS GRADUANDOS Y DUPLICADOS DIPLOMAS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2023/10/18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2.872.660,00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2.872.660,00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COMPUSERVIX LTDA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883429401"/>
                  </a:ext>
                </a:extLst>
              </a:tr>
              <a:tr h="219619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4143.080.26.38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MATERIALES FERRETRIA PARA MMTO Y REPARACIONES LOCATIVAS, ALIMENTO SEMOVIENTES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2023/10/20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5.000.000,00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2.500.000,00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7.500.000,00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ARTEAGA ABADIA GUSTAVO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077205535"/>
                  </a:ext>
                </a:extLst>
              </a:tr>
              <a:tr h="435156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4143.080.26.39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JUEGOS TRANSICION Y ELABORACION REJA PIPA GAS SEDE NSF, SOLDADURA REJA FRANCISCO MIRANDA, ELABORACION REJA BOYACA Y ELABORACION MARCO E INSTALACION PUERTA LUIS FERNANDO LLOREDA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2023/10/20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2.720.000,00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2.720.000,00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ROBINSON FERNANDO BAHOS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353608327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4143.080.26.40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COMPRA DE UNA TABLET PARA CAMARAS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2023/10/23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COMERCIALIZADORA ASSEMBLER S.A.S</a:t>
                      </a:r>
                      <a:endParaRPr lang="pt-B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91478008"/>
                  </a:ext>
                </a:extLst>
              </a:tr>
              <a:tr h="219619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4143.080.26.41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COMPRA DE LUMINARIAS, TOMAS Y MATERIAL PARA SEDES CENTRAL, LFLL, FRANCISCO MIRANDA, BOYACA, NSF E IHYV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2023/10/30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3.007.700,00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3.007.700,00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SUPER DISTRIBUIDOR SAS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4071873054"/>
                  </a:ext>
                </a:extLst>
              </a:tr>
              <a:tr h="219619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4143.080.26.42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REPARACION IMPRESORA EPSON L 210 IGNACIO HERRERA Y VERGARA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2023/11/09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AVENDAÑO GONZALEZ JORGE ARIEL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506233398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4143.080.26.43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RECARGA EXTINTORES ABC, CO2 Y AGUA TODAS LAS SEDES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2023/11/09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1.683.850,00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1.683.850,00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FUMIGACIONES Y EXTINTORES MILLENNIUM LTDA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710868"/>
                  </a:ext>
                </a:extLst>
              </a:tr>
              <a:tr h="219619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4143.080.26.44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REUBICACION SALA DE SISTEMAS SEDE LUIS FERNANDO LLOREDA ZAMORANO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2023/11/14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2.000.000,00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2.000.000,00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MARTINEZ ROSERO EDGAR EFRAIN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065055348"/>
                  </a:ext>
                </a:extLst>
              </a:tr>
              <a:tr h="11838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4143.080.26.45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SERVICIO DE SISTEMATIZACION AUDIOVISUAL LEOBE.</a:t>
                      </a:r>
                      <a:endParaRPr lang="es-ES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2023/11/17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1.250.000,00  $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JENNIFFER SILVA JARAMILLO</a:t>
                      </a:r>
                      <a:endParaRPr lang="es-C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112619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745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2385</Words>
  <Application>Microsoft Office PowerPoint</Application>
  <PresentationFormat>Presentación en pantalla (4:3)</PresentationFormat>
  <Paragraphs>790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INFORME DE GESTIÓN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Tesoreria</dc:creator>
  <cp:lastModifiedBy> </cp:lastModifiedBy>
  <cp:revision>100</cp:revision>
  <cp:lastPrinted>2023-02-07T19:32:32Z</cp:lastPrinted>
  <dcterms:created xsi:type="dcterms:W3CDTF">2017-02-14T13:36:18Z</dcterms:created>
  <dcterms:modified xsi:type="dcterms:W3CDTF">2024-02-05T15:49:42Z</dcterms:modified>
</cp:coreProperties>
</file>