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6" r:id="rId4"/>
    <p:sldId id="264" r:id="rId5"/>
    <p:sldId id="268" r:id="rId6"/>
    <p:sldId id="263" r:id="rId7"/>
    <p:sldId id="267" r:id="rId8"/>
    <p:sldId id="260" r:id="rId9"/>
    <p:sldId id="259" r:id="rId10"/>
    <p:sldId id="261" r:id="rId11"/>
    <p:sldId id="262" r:id="rId12"/>
    <p:sldId id="271" r:id="rId13"/>
    <p:sldId id="265" r:id="rId14"/>
    <p:sldId id="277" r:id="rId15"/>
    <p:sldId id="278" r:id="rId16"/>
    <p:sldId id="280" r:id="rId17"/>
    <p:sldId id="275" r:id="rId18"/>
    <p:sldId id="279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>
        <p:scale>
          <a:sx n="100" d="100"/>
          <a:sy n="100" d="100"/>
        </p:scale>
        <p:origin x="-584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BD83-C2C3-4D3A-BA61-74E9FCAF6186}" type="datetimeFigureOut">
              <a:rPr lang="es-CO" smtClean="0"/>
              <a:pPr/>
              <a:t>22/02/2022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EAFE-E77D-4C80-BFEE-B53FCC471F7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6553200" cy="29718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GESTION DIRECTIVA</a:t>
            </a:r>
            <a:br>
              <a:rPr lang="es-CO" sz="3600" dirty="0" smtClean="0"/>
            </a:br>
            <a:r>
              <a:rPr lang="es-CO" sz="3600" dirty="0"/>
              <a:t/>
            </a:r>
            <a:br>
              <a:rPr lang="es-CO" sz="3600" dirty="0"/>
            </a:br>
            <a:r>
              <a:rPr lang="es-CO" sz="2800" dirty="0" smtClean="0"/>
              <a:t>Alba María Domínguez Morales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/>
              <a:t/>
            </a:r>
            <a:br>
              <a:rPr lang="es-CO" sz="3600" dirty="0"/>
            </a:br>
            <a:r>
              <a:rPr lang="es-CO" sz="2000" dirty="0" smtClean="0"/>
              <a:t>Febrero 2022</a:t>
            </a:r>
            <a:endParaRPr lang="es-CO" sz="20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585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117" y="50958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8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6200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CO" sz="3300" dirty="0" smtClean="0"/>
              <a:t>SEDE IGNACIO HERRERA Y VERGARA(PRIMARIA)</a:t>
            </a:r>
            <a:br>
              <a:rPr lang="es-CO" sz="3300" dirty="0" smtClean="0"/>
            </a:br>
            <a:r>
              <a:rPr lang="es-CO" sz="3300" dirty="0" smtClean="0"/>
              <a:t>Corregimiento la Elvira -Alto Aguatal</a:t>
            </a:r>
            <a:endParaRPr lang="es-C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662833"/>
            <a:ext cx="2226940" cy="1671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3662832"/>
            <a:ext cx="2226941" cy="1671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1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295400" y="2797979"/>
            <a:ext cx="7078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A</a:t>
            </a:r>
            <a:r>
              <a:rPr lang="es-ES" sz="2000" dirty="0" smtClean="0"/>
              <a:t>tiende </a:t>
            </a:r>
            <a:r>
              <a:rPr lang="es-ES" sz="2000" dirty="0"/>
              <a:t>la Básica  </a:t>
            </a:r>
            <a:r>
              <a:rPr lang="es-ES" sz="2000" dirty="0" smtClean="0"/>
              <a:t>Primaria y programa para adultos y jóvenes </a:t>
            </a:r>
            <a:r>
              <a:rPr lang="es-ES" sz="2000" dirty="0"/>
              <a:t>extra edad.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3700932"/>
            <a:ext cx="3368738" cy="1594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NUEVA SAN FRANCISCO (PRIMARIA)</a:t>
            </a:r>
            <a:br>
              <a:rPr lang="es-CO" sz="3700" dirty="0" smtClean="0"/>
            </a:br>
            <a:r>
              <a:rPr lang="es-CO" sz="3700" dirty="0" smtClean="0"/>
              <a:t>Corregimiento la Elvira – Laureles </a:t>
            </a:r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</a:br>
            <a:endParaRPr lang="es-CO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00400"/>
            <a:ext cx="3759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Rectángulo"/>
          <p:cNvSpPr/>
          <p:nvPr/>
        </p:nvSpPr>
        <p:spPr>
          <a:xfrm>
            <a:off x="2867025" y="2667000"/>
            <a:ext cx="4029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Atiende </a:t>
            </a:r>
            <a:r>
              <a:rPr lang="es-ES" sz="2000" dirty="0"/>
              <a:t>Transición y grado </a:t>
            </a:r>
            <a:r>
              <a:rPr lang="es-ES" sz="2000" dirty="0" smtClean="0"/>
              <a:t>Primero.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04900" y="2209801"/>
            <a:ext cx="6972300" cy="1219200"/>
          </a:xfrm>
        </p:spPr>
        <p:txBody>
          <a:bodyPr>
            <a:noAutofit/>
          </a:bodyPr>
          <a:lstStyle/>
          <a:p>
            <a:pPr algn="just"/>
            <a:r>
              <a:rPr lang="es-CO" sz="1800" dirty="0"/>
              <a:t>Cuenta con: 1 </a:t>
            </a:r>
            <a:r>
              <a:rPr lang="es-CO" sz="1800" dirty="0" smtClean="0"/>
              <a:t>Rectora, </a:t>
            </a:r>
            <a:r>
              <a:rPr lang="es-CO" sz="1800" dirty="0"/>
              <a:t>3 Coordinadores, </a:t>
            </a:r>
            <a:r>
              <a:rPr lang="es-CO" sz="1800" dirty="0" smtClean="0"/>
              <a:t>41 </a:t>
            </a:r>
            <a:r>
              <a:rPr lang="es-CO" sz="1800" dirty="0"/>
              <a:t>Docentes, </a:t>
            </a:r>
            <a:r>
              <a:rPr lang="es-CO" sz="1800" dirty="0" smtClean="0"/>
              <a:t>2 </a:t>
            </a:r>
            <a:r>
              <a:rPr lang="es-CO" sz="1800" dirty="0"/>
              <a:t>Administrativos, 2 Auxiliar de Servicios </a:t>
            </a:r>
            <a:r>
              <a:rPr lang="es-CO" sz="1800" dirty="0" smtClean="0"/>
              <a:t>Generales; </a:t>
            </a:r>
            <a:r>
              <a:rPr lang="es-ES" sz="1800" dirty="0"/>
              <a:t>para atender una matrícula de </a:t>
            </a:r>
            <a:r>
              <a:rPr lang="es-ES" sz="1800" dirty="0" smtClean="0"/>
              <a:t>1.200 </a:t>
            </a:r>
            <a:r>
              <a:rPr lang="es-ES" sz="1800" dirty="0"/>
              <a:t>estudiantes registrados en la Plataforma SIMAT</a:t>
            </a:r>
            <a:r>
              <a:rPr lang="es-ES" sz="1800" dirty="0" smtClean="0"/>
              <a:t>.</a:t>
            </a:r>
            <a:endParaRPr lang="es-CO" sz="1800" dirty="0" smtClean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651000" y="1750786"/>
            <a:ext cx="5791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 smtClean="0">
                <a:latin typeface="+mj-lt"/>
                <a:ea typeface="+mj-ea"/>
                <a:cs typeface="+mj-cs"/>
              </a:rPr>
              <a:t>PLANTA DE CARGOS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532086" cy="2549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86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596570"/>
            <a:ext cx="7772400" cy="765630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ESTRATEGIAS DE CALIDAD Y PERMANENCIA</a:t>
            </a:r>
            <a:endParaRPr lang="es-CO" dirty="0"/>
          </a:p>
        </p:txBody>
      </p:sp>
      <p:sp>
        <p:nvSpPr>
          <p:cNvPr id="9" name="14 Título"/>
          <p:cNvSpPr txBox="1">
            <a:spLocks/>
          </p:cNvSpPr>
          <p:nvPr/>
        </p:nvSpPr>
        <p:spPr>
          <a:xfrm>
            <a:off x="609600" y="22860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O" sz="1600" dirty="0" smtClean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CO" sz="1400" dirty="0" smtClean="0">
                <a:latin typeface="+mj-lt"/>
                <a:ea typeface="+mj-ea"/>
                <a:cs typeface="+mj-cs"/>
              </a:rPr>
              <a:t>P</a:t>
            </a: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sz="1400" dirty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defRPr/>
            </a:pP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Durante el año 2021, la institución contó con dos tipos de estrategias de alimentación:</a:t>
            </a:r>
          </a:p>
          <a:p>
            <a:pPr marL="742950" lvl="1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Mercado que recibían los acudientes de manera mensual durante la emergencia sanitaria.</a:t>
            </a: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1"/>
          <a:stretch/>
        </p:blipFill>
        <p:spPr>
          <a:xfrm>
            <a:off x="6132830" y="2209800"/>
            <a:ext cx="1752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14 Título"/>
          <p:cNvSpPr txBox="1">
            <a:spLocks/>
          </p:cNvSpPr>
          <p:nvPr/>
        </p:nvSpPr>
        <p:spPr>
          <a:xfrm>
            <a:off x="4724400" y="4191000"/>
            <a:ext cx="358902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CO" sz="1400" dirty="0" smtClean="0">
                <a:latin typeface="+mj-lt"/>
                <a:ea typeface="+mj-ea"/>
                <a:cs typeface="+mj-cs"/>
              </a:rPr>
              <a:t>P</a:t>
            </a: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sz="1400" dirty="0"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1400" dirty="0" smtClean="0">
                <a:latin typeface="+mj-lt"/>
                <a:ea typeface="+mj-ea"/>
                <a:cs typeface="+mj-cs"/>
              </a:rPr>
              <a:t>Una vez el Ministerio de Educación autorizó el ingreso de los estudiantes en modo alternancia, la alimentación escolar paso a ser en modo preparado cumplimento los protocolos de bioseguridad. </a:t>
            </a:r>
            <a:endParaRPr kumimoji="0" lang="es-CO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9" y="3813334"/>
            <a:ext cx="3939541" cy="2215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596570"/>
            <a:ext cx="7772400" cy="765630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ESTRATEGIAS DE CALIDAD Y PERMANENCIA</a:t>
            </a:r>
            <a:endParaRPr lang="es-CO" dirty="0"/>
          </a:p>
        </p:txBody>
      </p:sp>
      <p:sp>
        <p:nvSpPr>
          <p:cNvPr id="9" name="14 Título"/>
          <p:cNvSpPr txBox="1">
            <a:spLocks/>
          </p:cNvSpPr>
          <p:nvPr/>
        </p:nvSpPr>
        <p:spPr>
          <a:xfrm>
            <a:off x="609600" y="2286000"/>
            <a:ext cx="4876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lvl="1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CO" sz="1600" dirty="0" smtClean="0">
                <a:latin typeface="+mj-lt"/>
                <a:ea typeface="+mj-ea"/>
                <a:cs typeface="+mj-cs"/>
              </a:rPr>
              <a:t>Transporte escolar.</a:t>
            </a:r>
          </a:p>
          <a:p>
            <a:pPr marL="742950" lvl="1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sz="1600" dirty="0"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defRPr/>
            </a:pPr>
            <a:r>
              <a:rPr lang="es-ES" sz="1600" dirty="0" smtClean="0">
                <a:latin typeface="+mj-lt"/>
                <a:ea typeface="+mj-ea"/>
                <a:cs typeface="+mj-cs"/>
              </a:rPr>
              <a:t>Cubriendo diferentes rutas, es una de las estrategias de permanencia que tiene la Institución.</a:t>
            </a:r>
            <a:endParaRPr lang="es-CO" sz="16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743200"/>
            <a:ext cx="3403427" cy="191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Marcador de contenido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191000"/>
            <a:ext cx="3403425" cy="191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2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596570"/>
            <a:ext cx="7772400" cy="765630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ESTRATEGIAS DE CALIDAD Y PERMANENCIA</a:t>
            </a:r>
            <a:endParaRPr lang="es-CO" dirty="0"/>
          </a:p>
        </p:txBody>
      </p:sp>
      <p:sp>
        <p:nvSpPr>
          <p:cNvPr id="9" name="14 Título"/>
          <p:cNvSpPr txBox="1">
            <a:spLocks/>
          </p:cNvSpPr>
          <p:nvPr/>
        </p:nvSpPr>
        <p:spPr>
          <a:xfrm>
            <a:off x="609600" y="2286000"/>
            <a:ext cx="776478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CO" sz="2400" dirty="0" smtClean="0">
                <a:latin typeface="+mj-lt"/>
                <a:ea typeface="+mj-ea"/>
                <a:cs typeface="+mj-cs"/>
              </a:rPr>
              <a:t>En el primer semestre del 2021 se </a:t>
            </a:r>
            <a:r>
              <a:rPr lang="es-CO" sz="2400" dirty="0" smtClean="0">
                <a:latin typeface="+mj-lt"/>
                <a:ea typeface="+mj-ea"/>
                <a:cs typeface="+mj-cs"/>
              </a:rPr>
              <a:t>hizo entrega de guías </a:t>
            </a:r>
            <a:r>
              <a:rPr lang="es-CO" sz="2400" dirty="0" smtClean="0">
                <a:latin typeface="+mj-lt"/>
                <a:ea typeface="+mj-ea"/>
                <a:cs typeface="+mj-cs"/>
              </a:rPr>
              <a:t>físicas </a:t>
            </a:r>
            <a:r>
              <a:rPr lang="es-CO" sz="2400" dirty="0" smtClean="0">
                <a:latin typeface="+mj-lt"/>
                <a:ea typeface="+mj-ea"/>
                <a:cs typeface="+mj-cs"/>
              </a:rPr>
              <a:t>para estudiantes sin </a:t>
            </a:r>
            <a:r>
              <a:rPr lang="es-CO" sz="2400" dirty="0" smtClean="0">
                <a:latin typeface="+mj-lt"/>
                <a:ea typeface="+mj-ea"/>
                <a:cs typeface="+mj-cs"/>
              </a:rPr>
              <a:t>conectividad, </a:t>
            </a:r>
            <a:r>
              <a:rPr lang="es-CO" sz="2400" dirty="0" smtClean="0">
                <a:latin typeface="+mj-lt"/>
                <a:ea typeface="+mj-ea"/>
                <a:cs typeface="+mj-cs"/>
              </a:rPr>
              <a:t>estrategia importante </a:t>
            </a:r>
            <a:r>
              <a:rPr lang="es-CO" sz="2400" dirty="0" smtClean="0">
                <a:latin typeface="+mj-lt"/>
                <a:ea typeface="+mj-ea"/>
                <a:cs typeface="+mj-cs"/>
              </a:rPr>
              <a:t>para contribuir con la continuidad, los estudiantes con conectividad su aprendizaje fue de manera virtual.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  <a:ea typeface="+mj-ea"/>
                <a:cs typeface="+mj-cs"/>
              </a:rPr>
              <a:t>En el segundo semestre del 2021 los aprendizajes se ofrecieron de manera presencial con alternancia.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latin typeface="+mj-lt"/>
                <a:ea typeface="+mj-ea"/>
                <a:cs typeface="+mj-cs"/>
              </a:rPr>
              <a:t>Para el año 2022 empezamos con </a:t>
            </a:r>
            <a:r>
              <a:rPr lang="es-ES" sz="2400" dirty="0" err="1" smtClean="0">
                <a:latin typeface="+mj-lt"/>
                <a:ea typeface="+mj-ea"/>
                <a:cs typeface="+mj-cs"/>
              </a:rPr>
              <a:t>presencialidad</a:t>
            </a:r>
            <a:r>
              <a:rPr lang="es-ES" sz="2400" dirty="0" smtClean="0">
                <a:latin typeface="+mj-lt"/>
                <a:ea typeface="+mj-ea"/>
                <a:cs typeface="+mj-cs"/>
              </a:rPr>
              <a:t> plena.</a:t>
            </a:r>
            <a:endParaRPr lang="es-CO" sz="2400" dirty="0" smtClean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defRPr/>
            </a:pPr>
            <a:endParaRPr lang="es-CO" dirty="0" smtClean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endParaRPr kumimoji="0" lang="es-CO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596570"/>
            <a:ext cx="7772400" cy="765630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ESTRATEGIAS DE CALIDAD Y PERMANENCIA</a:t>
            </a:r>
            <a:endParaRPr lang="es-CO" dirty="0"/>
          </a:p>
        </p:txBody>
      </p:sp>
      <p:sp>
        <p:nvSpPr>
          <p:cNvPr id="9" name="14 Título"/>
          <p:cNvSpPr txBox="1">
            <a:spLocks/>
          </p:cNvSpPr>
          <p:nvPr/>
        </p:nvSpPr>
        <p:spPr>
          <a:xfrm>
            <a:off x="609600" y="2286000"/>
            <a:ext cx="776478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Logros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Institucionales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Idoneidad 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 planta de cargos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Atención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familias con estrategias socio-emocionales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+mj-lt"/>
                <a:ea typeface="+mj-ea"/>
                <a:cs typeface="+mj-cs"/>
              </a:rPr>
              <a:t>La institución en el momento cuenta con una profesional psicosocial y una profesional de apoyo.</a:t>
            </a:r>
            <a:endParaRPr kumimoji="0" lang="es-CO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+mj-lt"/>
                <a:ea typeface="+mj-ea"/>
                <a:cs typeface="+mj-cs"/>
              </a:rPr>
              <a:t>En la Sede Boyacá los estudiantes cuentan con docentes de secundaria con el perfil requerido.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extiende el Convenio del </a:t>
            </a:r>
            <a:r>
              <a:rPr lang="es-ES" sz="2000" dirty="0">
                <a:latin typeface="+mj-lt"/>
                <a:ea typeface="+mj-ea"/>
                <a:cs typeface="+mj-cs"/>
              </a:rPr>
              <a:t>S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ofreciendo cursos de Seguridad Alimentaria Agroecológica y Turismo de naturaleza.</a:t>
            </a: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ES" sz="2000" dirty="0" smtClean="0">
                <a:latin typeface="+mj-lt"/>
                <a:ea typeface="+mj-ea"/>
                <a:cs typeface="+mj-cs"/>
              </a:rPr>
              <a:t>Se inicio el año escolar 2022 con una atención individualizada a las familias.</a:t>
            </a:r>
            <a:endParaRPr kumimoji="0" lang="es-CO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0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9125" y="1828800"/>
            <a:ext cx="8001000" cy="3581400"/>
          </a:xfrm>
        </p:spPr>
        <p:txBody>
          <a:bodyPr>
            <a:no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Finalmente los invito a ser agradecidos, mirar las bondades que cada día recibimos que contribuyen a </a:t>
            </a:r>
            <a:r>
              <a:rPr lang="es-ES" sz="2400" dirty="0" smtClean="0"/>
              <a:t>la economía de la familias y al buen funcionamiento de la institución.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9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9125" y="1828800"/>
            <a:ext cx="8001000" cy="3581400"/>
          </a:xfrm>
        </p:spPr>
        <p:txBody>
          <a:bodyPr>
            <a:noAutofit/>
          </a:bodyPr>
          <a:lstStyle/>
          <a:p>
            <a:r>
              <a:rPr lang="es-ES" sz="8000" dirty="0" smtClean="0"/>
              <a:t>GRACIAS</a:t>
            </a:r>
            <a:endParaRPr lang="es-ES" sz="24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9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114801" y="1730829"/>
            <a:ext cx="4495800" cy="2231571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Un fraterno y  cordial saludo, colmado de  cariño y solidaridad institucional.  Que este año </a:t>
            </a:r>
            <a:r>
              <a:rPr lang="es-ES" sz="1800" dirty="0" smtClean="0"/>
              <a:t>2022 </a:t>
            </a:r>
            <a:r>
              <a:rPr lang="es-ES" sz="1800" dirty="0"/>
              <a:t>traiga para todos nosotros fe, esperanza y fortaleza para armonizar emociones de tristeza, rabia y dolor con la alegría, el gozo y   el entusiasmo  que nos dan los diversos momentos  vividos en esta situación de pandemia.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7" y="1480457"/>
            <a:ext cx="2628900" cy="25146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14400" y="4114800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motivo de este encuentro virtual  es hacer un breve informe de la gestión escolar; desde los componentes: directivo, académico, comunitario, administrativo y financiero.  También presentar la Rendición de Cuentas del Presupuesto vigencia </a:t>
            </a:r>
            <a:r>
              <a:rPr lang="es-ES" dirty="0" smtClean="0"/>
              <a:t>2021, </a:t>
            </a:r>
            <a:r>
              <a:rPr lang="es-ES" dirty="0"/>
              <a:t>informe que se hace cada año en Asamblea  General. Razón por la cual estamos hoy convocados de manera virtual a la comunidad Educativa de la institución: Directivos, Maestros, Administrativos, Familias y Comunidad en general.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524000" y="1905000"/>
            <a:ext cx="6553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400" dirty="0" smtClean="0">
                <a:latin typeface="+mj-lt"/>
                <a:ea typeface="+mj-ea"/>
                <a:cs typeface="+mj-cs"/>
              </a:rPr>
              <a:t>GESTION DIRECTIVA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09600" y="3048000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s-ES" sz="2400" dirty="0"/>
              <a:t>El informe del Componente Directivo me corresponde </a:t>
            </a:r>
            <a:r>
              <a:rPr lang="es-ES" sz="2400" dirty="0" smtClean="0"/>
              <a:t>a mi en </a:t>
            </a:r>
            <a:r>
              <a:rPr lang="es-ES" sz="2400" dirty="0"/>
              <a:t>calidad de </a:t>
            </a:r>
            <a:r>
              <a:rPr lang="es-ES" sz="2400" dirty="0" smtClean="0"/>
              <a:t>Rectora.</a:t>
            </a:r>
          </a:p>
          <a:p>
            <a:pPr algn="just"/>
            <a:r>
              <a:rPr lang="es-ES" sz="2400" dirty="0"/>
              <a:t>La institución Educativa está conformada por 6 Sedes</a:t>
            </a:r>
            <a:r>
              <a:rPr lang="es-ES" sz="2400" dirty="0" smtClean="0"/>
              <a:t>:</a:t>
            </a:r>
            <a:endParaRPr lang="es-ES" sz="24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585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117" y="50958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17825"/>
            <a:ext cx="3392542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CENTRAL </a:t>
            </a:r>
            <a:br>
              <a:rPr lang="es-CO" sz="3700" dirty="0" smtClean="0"/>
            </a:br>
            <a:r>
              <a:rPr lang="es-CO" sz="3700" dirty="0" smtClean="0"/>
              <a:t>Corregimiento El Saladito</a:t>
            </a:r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</a:br>
            <a:endParaRPr lang="es-CO" dirty="0"/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4332515" cy="3249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CENTRAL</a:t>
            </a:r>
            <a:br>
              <a:rPr lang="es-CO" sz="3700" dirty="0" smtClean="0"/>
            </a:br>
            <a:r>
              <a:rPr lang="es-CO" sz="3700" dirty="0" smtClean="0"/>
              <a:t>Corregimiento El Saladito</a:t>
            </a:r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</a:br>
            <a:endParaRPr lang="es-CO" dirty="0"/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88224"/>
            <a:ext cx="2753537" cy="1548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arcador de contenido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82" y="4101109"/>
            <a:ext cx="1648918" cy="1923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Marcador de contenido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87230"/>
            <a:ext cx="1707480" cy="1950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Rectángulo"/>
          <p:cNvSpPr/>
          <p:nvPr/>
        </p:nvSpPr>
        <p:spPr>
          <a:xfrm>
            <a:off x="409575" y="2743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Atiende la </a:t>
            </a:r>
            <a:r>
              <a:rPr lang="es-ES" dirty="0"/>
              <a:t>Básica Secundaria </a:t>
            </a:r>
            <a:r>
              <a:rPr lang="es-ES" dirty="0" smtClean="0"/>
              <a:t> grados 8 y 9 </a:t>
            </a:r>
            <a:r>
              <a:rPr lang="es-ES" dirty="0"/>
              <a:t>y la Media Técnica </a:t>
            </a:r>
            <a:r>
              <a:rPr lang="es-ES" dirty="0" smtClean="0"/>
              <a:t>Modalidad Agroambiental  grados 10 y 11). Programa para adultos y jóvenes en extra edad y </a:t>
            </a:r>
            <a:r>
              <a:rPr lang="es-CO" dirty="0"/>
              <a:t>Caminar en Secundaria </a:t>
            </a:r>
            <a:r>
              <a:rPr lang="es-CO" dirty="0" smtClean="0"/>
              <a:t>II.</a:t>
            </a:r>
            <a:r>
              <a:rPr lang="es-ES" dirty="0" smtClean="0"/>
              <a:t>   La IE e</a:t>
            </a:r>
            <a:r>
              <a:rPr lang="es-CO" dirty="0" err="1" smtClean="0"/>
              <a:t>sta</a:t>
            </a:r>
            <a:r>
              <a:rPr lang="es-CO" dirty="0" smtClean="0"/>
              <a:t> </a:t>
            </a:r>
            <a:r>
              <a:rPr lang="es-CO" dirty="0"/>
              <a:t>articulada con el  Sena </a:t>
            </a:r>
            <a:r>
              <a:rPr lang="es-CO" dirty="0" smtClean="0"/>
              <a:t> en dos programas: </a:t>
            </a:r>
            <a:r>
              <a:rPr lang="es-CO" dirty="0"/>
              <a:t>Técnico en Manejo Ambiental y </a:t>
            </a:r>
            <a:r>
              <a:rPr lang="es-CO" dirty="0" smtClean="0"/>
              <a:t>el de muestras </a:t>
            </a:r>
            <a:r>
              <a:rPr lang="es-CO" dirty="0"/>
              <a:t>químicas</a:t>
            </a:r>
            <a:r>
              <a:rPr lang="es-CO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04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LUIS FERNANDO LLOREDA ZAMORANO Corregimiento El Saladito</a:t>
            </a:r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</a:br>
            <a:endParaRPr lang="es-CO" dirty="0"/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3048001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971800"/>
            <a:ext cx="3225800" cy="2266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752601"/>
            <a:ext cx="72390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LUIS FERNANDO LLOREDA ZAMORANO </a:t>
            </a:r>
            <a:endParaRPr lang="es-CO" dirty="0"/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599"/>
            <a:ext cx="1714500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" y="3657600"/>
            <a:ext cx="1700213" cy="2266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1" y="3605213"/>
            <a:ext cx="3117849" cy="2338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Rectángulo"/>
          <p:cNvSpPr/>
          <p:nvPr/>
        </p:nvSpPr>
        <p:spPr>
          <a:xfrm>
            <a:off x="838200" y="2667000"/>
            <a:ext cx="7353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/>
              <a:t>A</a:t>
            </a:r>
            <a:r>
              <a:rPr lang="es-ES" sz="2400" dirty="0" smtClean="0"/>
              <a:t>tiende </a:t>
            </a:r>
            <a:r>
              <a:rPr lang="es-ES" sz="2400" dirty="0"/>
              <a:t>Primaria  y Básica secundaria  </a:t>
            </a:r>
            <a:r>
              <a:rPr lang="es-ES" sz="2400" dirty="0" smtClean="0"/>
              <a:t>grados 6 y 7.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77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1104900" y="1828800"/>
            <a:ext cx="7459980" cy="914399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FRANCISCO MIRANDA(PRIMARIA)</a:t>
            </a:r>
            <a:br>
              <a:rPr lang="es-CO" sz="3700" dirty="0" smtClean="0"/>
            </a:br>
            <a:r>
              <a:rPr lang="es-CO" sz="3700" dirty="0" smtClean="0"/>
              <a:t>Corregimiento la Elvira Km 18</a:t>
            </a:r>
            <a:endParaRPr lang="es-CO" dirty="0"/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4" y="3581400"/>
            <a:ext cx="3251197" cy="2438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657600"/>
            <a:ext cx="3586843" cy="2438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Rectángulo"/>
          <p:cNvSpPr/>
          <p:nvPr/>
        </p:nvSpPr>
        <p:spPr>
          <a:xfrm>
            <a:off x="1981200" y="2971800"/>
            <a:ext cx="495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A</a:t>
            </a:r>
            <a:r>
              <a:rPr lang="es-ES" sz="2400" dirty="0" smtClean="0"/>
              <a:t>tiende </a:t>
            </a:r>
            <a:r>
              <a:rPr lang="es-ES" sz="2400" dirty="0"/>
              <a:t>Transición y Básica Primaria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905000" y="3810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Institución Educativa Técnica Agro -Ambiental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1200" y="990600"/>
            <a:ext cx="5867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noProof="0" dirty="0" smtClean="0">
                <a:latin typeface="+mj-lt"/>
                <a:ea typeface="+mj-ea"/>
                <a:cs typeface="+mj-cs"/>
              </a:rPr>
              <a:t>FRANCISCO JOSE LLOREDA MERA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286000" y="6248400"/>
            <a:ext cx="5105400" cy="304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Formando</a:t>
            </a:r>
            <a:r>
              <a:rPr kumimoji="0" lang="es-CO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líderes comprometidos con su Entorno Rural</a:t>
            </a:r>
            <a:endParaRPr kumimoji="0" lang="es-CO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s-CO" sz="3700" dirty="0" smtClean="0"/>
              <a:t>SEDE BOYACA </a:t>
            </a:r>
            <a:br>
              <a:rPr lang="es-CO" sz="3700" dirty="0" smtClean="0"/>
            </a:br>
            <a:r>
              <a:rPr lang="es-CO" sz="3700" dirty="0" smtClean="0"/>
              <a:t>Corregimiento la Elvira </a:t>
            </a:r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/>
            </a:r>
            <a:b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</a:br>
            <a:endParaRPr lang="es-CO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722"/>
            <a:ext cx="990600" cy="96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80" y="481011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3505200"/>
            <a:ext cx="3818709" cy="2598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6877"/>
            <a:ext cx="3845379" cy="2597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Rectángulo"/>
          <p:cNvSpPr/>
          <p:nvPr/>
        </p:nvSpPr>
        <p:spPr>
          <a:xfrm>
            <a:off x="1457325" y="26670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dirty="0"/>
              <a:t>A</a:t>
            </a:r>
            <a:r>
              <a:rPr lang="es-ES" sz="2000" dirty="0" smtClean="0"/>
              <a:t>tiende </a:t>
            </a:r>
            <a:r>
              <a:rPr lang="es-ES" sz="2000" dirty="0"/>
              <a:t>la Básica Secundaria </a:t>
            </a:r>
            <a:r>
              <a:rPr lang="es-ES" sz="2000" dirty="0" smtClean="0"/>
              <a:t>grados 6 a 9 y </a:t>
            </a:r>
            <a:r>
              <a:rPr lang="es-CO" sz="2000" dirty="0" err="1" smtClean="0"/>
              <a:t>Aceleracion</a:t>
            </a:r>
            <a:r>
              <a:rPr lang="es-CO" sz="2000" dirty="0" smtClean="0"/>
              <a:t> del Aprendizaje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891</Words>
  <Application>Microsoft Office PowerPoint</Application>
  <PresentationFormat>Presentación en pantalla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GESTION DIRECTIVA  Alba María Domínguez Morales  Febrero 2022</vt:lpstr>
      <vt:lpstr>Un fraterno y  cordial saludo, colmado de  cariño y solidaridad institucional.  Que este año 2022 traiga para todos nosotros fe, esperanza y fortaleza para armonizar emociones de tristeza, rabia y dolor con la alegría, el gozo y   el entusiasmo  que nos dan los diversos momentos  vividos en esta situación de pandemia.</vt:lpstr>
      <vt:lpstr>Presentación de PowerPoint</vt:lpstr>
      <vt:lpstr>SEDE CENTRAL  Corregimiento El Saladito </vt:lpstr>
      <vt:lpstr>SEDE CENTRAL Corregimiento El Saladito </vt:lpstr>
      <vt:lpstr>SEDE LUIS FERNANDO LLOREDA ZAMORANO Corregimiento El Saladito </vt:lpstr>
      <vt:lpstr>SEDE LUIS FERNANDO LLOREDA ZAMORANO </vt:lpstr>
      <vt:lpstr>SEDE FRANCISCO MIRANDA(PRIMARIA) Corregimiento la Elvira Km 18</vt:lpstr>
      <vt:lpstr>SEDE BOYACA  Corregimiento la Elvira  </vt:lpstr>
      <vt:lpstr>SEDE IGNACIO HERRERA Y VERGARA(PRIMARIA) Corregimiento la Elvira -Alto Aguatal</vt:lpstr>
      <vt:lpstr>SEDE NUEVA SAN FRANCISCO (PRIMARIA) Corregimiento la Elvira – Laureles  </vt:lpstr>
      <vt:lpstr>Cuenta con: 1 Rectora, 3 Coordinadores, 41 Docentes, 2 Administrativos, 2 Auxiliar de Servicios Generales; para atender una matrícula de 1.200 estudiantes registrados en la Plataforma SIMAT.</vt:lpstr>
      <vt:lpstr>ESTRATEGIAS DE CALIDAD Y PERMANENCIA</vt:lpstr>
      <vt:lpstr>ESTRATEGIAS DE CALIDAD Y PERMANENCIA</vt:lpstr>
      <vt:lpstr>ESTRATEGIAS DE CALIDAD Y PERMANENCIA</vt:lpstr>
      <vt:lpstr>ESTRATEGIAS DE CALIDAD Y PERMANENCIA</vt:lpstr>
      <vt:lpstr> Finalmente los invito a ser agradecidos, mirar las bondades que cada día recibimos que contribuyen a la economía de la familias y al buen funcionamiento de la institución.  </vt:lpstr>
      <vt:lpstr>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Tesoreria</dc:creator>
  <cp:lastModifiedBy>yurani gallego</cp:lastModifiedBy>
  <cp:revision>155</cp:revision>
  <dcterms:created xsi:type="dcterms:W3CDTF">2017-02-14T13:36:18Z</dcterms:created>
  <dcterms:modified xsi:type="dcterms:W3CDTF">2022-02-22T20:10:39Z</dcterms:modified>
</cp:coreProperties>
</file>